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388" r:id="rId3"/>
    <p:sldId id="2389" r:id="rId4"/>
    <p:sldId id="2399" r:id="rId5"/>
    <p:sldId id="2391" r:id="rId6"/>
    <p:sldId id="2394" r:id="rId7"/>
    <p:sldId id="2398" r:id="rId8"/>
    <p:sldId id="2401" r:id="rId9"/>
    <p:sldId id="2400" r:id="rId10"/>
    <p:sldId id="2383" r:id="rId11"/>
  </p:sldIdLst>
  <p:sldSz cx="18288000" cy="10287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Abadi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926"/>
    <a:srgbClr val="00A280"/>
    <a:srgbClr val="D99694"/>
    <a:srgbClr val="8E2927"/>
    <a:srgbClr val="F2DCDB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26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E42CD-76A7-4DBC-8458-3CF9EB4CAE8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44F72CD-2F56-4FBB-A6EE-D0E7B238F21F}">
      <dgm:prSet phldrT="[Text]"/>
      <dgm:spPr/>
      <dgm:t>
        <a:bodyPr/>
        <a:lstStyle/>
        <a:p>
          <a:r>
            <a:rPr lang="en-IN" dirty="0" smtClean="0"/>
            <a:t>Login to the URL :</a:t>
          </a:r>
        </a:p>
        <a:p>
          <a:r>
            <a:rPr lang="en-IN" dirty="0" smtClean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rPr>
            <a:t>https://ongc.mdindianetworx.com/</a:t>
          </a:r>
          <a:endParaRPr lang="en-IN" dirty="0" smtClean="0"/>
        </a:p>
        <a:p>
          <a:endParaRPr lang="en-IN" dirty="0"/>
        </a:p>
      </dgm:t>
    </dgm:pt>
    <dgm:pt modelId="{64DA7878-9B1C-457E-9589-27383015B65C}" type="parTrans" cxnId="{15508A29-1B49-43F4-BA30-64326F85CEE3}">
      <dgm:prSet/>
      <dgm:spPr/>
      <dgm:t>
        <a:bodyPr/>
        <a:lstStyle/>
        <a:p>
          <a:endParaRPr lang="en-IN"/>
        </a:p>
      </dgm:t>
    </dgm:pt>
    <dgm:pt modelId="{71CE155F-E231-497C-AB90-DFD3F402E976}" type="sibTrans" cxnId="{15508A29-1B49-43F4-BA30-64326F85CEE3}">
      <dgm:prSet/>
      <dgm:spPr/>
      <dgm:t>
        <a:bodyPr/>
        <a:lstStyle/>
        <a:p>
          <a:endParaRPr lang="en-IN"/>
        </a:p>
      </dgm:t>
    </dgm:pt>
    <dgm:pt modelId="{B5FCE014-B2DC-497F-9EEE-0132CA7D568C}">
      <dgm:prSet phldrT="[Text]"/>
      <dgm:spPr/>
      <dgm:t>
        <a:bodyPr/>
        <a:lstStyle/>
        <a:p>
          <a:r>
            <a:rPr lang="en-IN" dirty="0" smtClean="0"/>
            <a:t>Click on Employee</a:t>
          </a:r>
          <a:endParaRPr lang="en-IN" dirty="0"/>
        </a:p>
      </dgm:t>
    </dgm:pt>
    <dgm:pt modelId="{FBF78FF7-0D4C-4E25-9C08-0EEC39702599}" type="parTrans" cxnId="{73960488-CDA8-422A-8A2E-C8FECCC05C91}">
      <dgm:prSet/>
      <dgm:spPr/>
      <dgm:t>
        <a:bodyPr/>
        <a:lstStyle/>
        <a:p>
          <a:endParaRPr lang="en-IN"/>
        </a:p>
      </dgm:t>
    </dgm:pt>
    <dgm:pt modelId="{17C5D5DC-56C4-42D2-94BD-933C70ADFEA8}" type="sibTrans" cxnId="{73960488-CDA8-422A-8A2E-C8FECCC05C91}">
      <dgm:prSet/>
      <dgm:spPr/>
      <dgm:t>
        <a:bodyPr/>
        <a:lstStyle/>
        <a:p>
          <a:endParaRPr lang="en-IN"/>
        </a:p>
      </dgm:t>
    </dgm:pt>
    <dgm:pt modelId="{0077304A-FB8B-4BD4-B9D8-ABD234D7788A}">
      <dgm:prSet phldrT="[Text]"/>
      <dgm:spPr/>
      <dgm:t>
        <a:bodyPr/>
        <a:lstStyle/>
        <a:p>
          <a:r>
            <a:rPr lang="en-IN" dirty="0" smtClean="0"/>
            <a:t>Enter your CPF Number and Captcha</a:t>
          </a:r>
        </a:p>
        <a:p>
          <a:r>
            <a:rPr lang="en-IN" dirty="0" smtClean="0"/>
            <a:t>Enter  OTP (received on registered mobile number)</a:t>
          </a:r>
          <a:endParaRPr lang="en-IN" dirty="0"/>
        </a:p>
      </dgm:t>
    </dgm:pt>
    <dgm:pt modelId="{4207331B-5820-472A-970C-B4AB430851A8}" type="parTrans" cxnId="{5F7DCF80-74EE-4EDC-B470-7BE4F132A36A}">
      <dgm:prSet/>
      <dgm:spPr/>
      <dgm:t>
        <a:bodyPr/>
        <a:lstStyle/>
        <a:p>
          <a:endParaRPr lang="en-IN"/>
        </a:p>
      </dgm:t>
    </dgm:pt>
    <dgm:pt modelId="{82F16063-0BCB-48F4-AA4B-79980B57D17C}" type="sibTrans" cxnId="{5F7DCF80-74EE-4EDC-B470-7BE4F132A36A}">
      <dgm:prSet/>
      <dgm:spPr/>
      <dgm:t>
        <a:bodyPr/>
        <a:lstStyle/>
        <a:p>
          <a:endParaRPr lang="en-IN"/>
        </a:p>
      </dgm:t>
    </dgm:pt>
    <dgm:pt modelId="{68E33660-72E8-428A-A732-551F153DD38B}">
      <dgm:prSet/>
      <dgm:spPr/>
      <dgm:t>
        <a:bodyPr/>
        <a:lstStyle/>
        <a:p>
          <a:endParaRPr lang="en-IN"/>
        </a:p>
      </dgm:t>
    </dgm:pt>
    <dgm:pt modelId="{C9B07E64-7570-4C90-A446-A9724FA0E827}" type="parTrans" cxnId="{C0C8D2DE-7EC2-4280-AFCD-EBC4E899DB06}">
      <dgm:prSet/>
      <dgm:spPr/>
      <dgm:t>
        <a:bodyPr/>
        <a:lstStyle/>
        <a:p>
          <a:endParaRPr lang="en-IN"/>
        </a:p>
      </dgm:t>
    </dgm:pt>
    <dgm:pt modelId="{8AA3FD2B-DA35-4A05-B339-22A6E4B84BC6}" type="sibTrans" cxnId="{C0C8D2DE-7EC2-4280-AFCD-EBC4E899DB06}">
      <dgm:prSet/>
      <dgm:spPr/>
      <dgm:t>
        <a:bodyPr/>
        <a:lstStyle/>
        <a:p>
          <a:endParaRPr lang="en-IN"/>
        </a:p>
      </dgm:t>
    </dgm:pt>
    <dgm:pt modelId="{3B088F34-043E-400D-BC0C-3F94CE2BB58C}">
      <dgm:prSet/>
      <dgm:spPr/>
      <dgm:t>
        <a:bodyPr/>
        <a:lstStyle/>
        <a:p>
          <a:r>
            <a:rPr lang="en-IN" dirty="0" smtClean="0"/>
            <a:t>Check status of submitted claims </a:t>
          </a:r>
          <a:endParaRPr lang="en-IN" dirty="0"/>
        </a:p>
      </dgm:t>
    </dgm:pt>
    <dgm:pt modelId="{05E90DB4-A0D0-4A6D-B716-64EABF238218}" type="parTrans" cxnId="{75BAC800-6F03-4D18-B171-DAF335E86659}">
      <dgm:prSet/>
      <dgm:spPr/>
      <dgm:t>
        <a:bodyPr/>
        <a:lstStyle/>
        <a:p>
          <a:endParaRPr lang="en-IN"/>
        </a:p>
      </dgm:t>
    </dgm:pt>
    <dgm:pt modelId="{1D353D76-2D3A-437D-8641-262455A8B3CC}" type="sibTrans" cxnId="{75BAC800-6F03-4D18-B171-DAF335E86659}">
      <dgm:prSet/>
      <dgm:spPr/>
      <dgm:t>
        <a:bodyPr/>
        <a:lstStyle/>
        <a:p>
          <a:endParaRPr lang="en-IN"/>
        </a:p>
      </dgm:t>
    </dgm:pt>
    <dgm:pt modelId="{4F013AF9-DB92-41BA-89AF-5E194C947031}" type="pres">
      <dgm:prSet presAssocID="{065E42CD-76A7-4DBC-8458-3CF9EB4CAE80}" presName="rootnode" presStyleCnt="0">
        <dgm:presLayoutVars>
          <dgm:chMax/>
          <dgm:chPref/>
          <dgm:dir/>
          <dgm:animLvl val="lvl"/>
        </dgm:presLayoutVars>
      </dgm:prSet>
      <dgm:spPr/>
    </dgm:pt>
    <dgm:pt modelId="{6A8D6350-7B0A-4CF1-AF5F-5B43FE7AAE54}" type="pres">
      <dgm:prSet presAssocID="{744F72CD-2F56-4FBB-A6EE-D0E7B238F21F}" presName="composite" presStyleCnt="0"/>
      <dgm:spPr/>
    </dgm:pt>
    <dgm:pt modelId="{4EF55E1C-9F0D-455A-965B-32BAA4368F78}" type="pres">
      <dgm:prSet presAssocID="{744F72CD-2F56-4FBB-A6EE-D0E7B238F21F}" presName="bentUpArrow1" presStyleLbl="alignImgPlace1" presStyleIdx="0" presStyleCnt="3"/>
      <dgm:spPr/>
    </dgm:pt>
    <dgm:pt modelId="{620AB594-1DC8-4156-A163-5261859D7532}" type="pres">
      <dgm:prSet presAssocID="{744F72CD-2F56-4FBB-A6EE-D0E7B238F21F}" presName="ParentText" presStyleLbl="node1" presStyleIdx="0" presStyleCnt="4" custScaleX="165121" custLinFactNeighborX="2261" custLinFactNeighborY="10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6DCF57-50F3-4C7F-9DFE-73A738BBBE6B}" type="pres">
      <dgm:prSet presAssocID="{744F72CD-2F56-4FBB-A6EE-D0E7B238F21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BF3B60-B3DC-401D-BA3B-F4496D50E1CC}" type="pres">
      <dgm:prSet presAssocID="{71CE155F-E231-497C-AB90-DFD3F402E976}" presName="sibTrans" presStyleCnt="0"/>
      <dgm:spPr/>
    </dgm:pt>
    <dgm:pt modelId="{334D4D6C-5A8A-493C-8276-D221224E08A3}" type="pres">
      <dgm:prSet presAssocID="{B5FCE014-B2DC-497F-9EEE-0132CA7D568C}" presName="composite" presStyleCnt="0"/>
      <dgm:spPr/>
    </dgm:pt>
    <dgm:pt modelId="{704FA4F2-31AB-415C-A226-30FB171A35FB}" type="pres">
      <dgm:prSet presAssocID="{B5FCE014-B2DC-497F-9EEE-0132CA7D568C}" presName="bentUpArrow1" presStyleLbl="alignImgPlace1" presStyleIdx="1" presStyleCnt="3"/>
      <dgm:spPr/>
    </dgm:pt>
    <dgm:pt modelId="{2569E947-6CD2-4B97-A24B-EF51EC9A6B91}" type="pres">
      <dgm:prSet presAssocID="{B5FCE014-B2DC-497F-9EEE-0132CA7D568C}" presName="ParentText" presStyleLbl="node1" presStyleIdx="1" presStyleCnt="4" custScaleX="1418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12D3F1-CE3B-41FA-8BC4-2EAA7FF2EB75}" type="pres">
      <dgm:prSet presAssocID="{B5FCE014-B2DC-497F-9EEE-0132CA7D568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E83E7C-75E2-42B9-9093-70DCAAA7FAFE}" type="pres">
      <dgm:prSet presAssocID="{17C5D5DC-56C4-42D2-94BD-933C70ADFEA8}" presName="sibTrans" presStyleCnt="0"/>
      <dgm:spPr/>
    </dgm:pt>
    <dgm:pt modelId="{546F38D4-43A5-494F-AA78-6BA6BCDF0E57}" type="pres">
      <dgm:prSet presAssocID="{0077304A-FB8B-4BD4-B9D8-ABD234D7788A}" presName="composite" presStyleCnt="0"/>
      <dgm:spPr/>
    </dgm:pt>
    <dgm:pt modelId="{401F59E6-32B1-4005-ABA6-3EA53C3F39F7}" type="pres">
      <dgm:prSet presAssocID="{0077304A-FB8B-4BD4-B9D8-ABD234D7788A}" presName="bentUpArrow1" presStyleLbl="alignImgPlace1" presStyleIdx="2" presStyleCnt="3"/>
      <dgm:spPr/>
    </dgm:pt>
    <dgm:pt modelId="{562B391D-93DD-4509-8B56-C2F477967160}" type="pres">
      <dgm:prSet presAssocID="{0077304A-FB8B-4BD4-B9D8-ABD234D7788A}" presName="ParentText" presStyleLbl="node1" presStyleIdx="2" presStyleCnt="4" custScaleX="1556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7511F3-37FB-4627-81D1-724BD6998AC2}" type="pres">
      <dgm:prSet presAssocID="{0077304A-FB8B-4BD4-B9D8-ABD234D7788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49D8626-DF9C-4021-930E-4D444C8100D6}" type="pres">
      <dgm:prSet presAssocID="{82F16063-0BCB-48F4-AA4B-79980B57D17C}" presName="sibTrans" presStyleCnt="0"/>
      <dgm:spPr/>
    </dgm:pt>
    <dgm:pt modelId="{299BCF88-4569-4501-A2E6-D8BE5412AFDA}" type="pres">
      <dgm:prSet presAssocID="{3B088F34-043E-400D-BC0C-3F94CE2BB58C}" presName="composite" presStyleCnt="0"/>
      <dgm:spPr/>
    </dgm:pt>
    <dgm:pt modelId="{1DA0CEEA-E30D-4AD3-B8BA-C5AE4A54934D}" type="pres">
      <dgm:prSet presAssocID="{3B088F34-043E-400D-BC0C-3F94CE2BB58C}" presName="ParentText" presStyleLbl="node1" presStyleIdx="3" presStyleCnt="4" custScaleX="152830" custLinFactNeighborX="1789" custLinFactNeighborY="-3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5508A29-1B49-43F4-BA30-64326F85CEE3}" srcId="{065E42CD-76A7-4DBC-8458-3CF9EB4CAE80}" destId="{744F72CD-2F56-4FBB-A6EE-D0E7B238F21F}" srcOrd="0" destOrd="0" parTransId="{64DA7878-9B1C-457E-9589-27383015B65C}" sibTransId="{71CE155F-E231-497C-AB90-DFD3F402E976}"/>
    <dgm:cxn modelId="{63F9A1AB-0A0A-4913-9380-3CF27198EEB4}" type="presOf" srcId="{B5FCE014-B2DC-497F-9EEE-0132CA7D568C}" destId="{2569E947-6CD2-4B97-A24B-EF51EC9A6B91}" srcOrd="0" destOrd="0" presId="urn:microsoft.com/office/officeart/2005/8/layout/StepDownProcess"/>
    <dgm:cxn modelId="{75BAC800-6F03-4D18-B171-DAF335E86659}" srcId="{065E42CD-76A7-4DBC-8458-3CF9EB4CAE80}" destId="{3B088F34-043E-400D-BC0C-3F94CE2BB58C}" srcOrd="3" destOrd="0" parTransId="{05E90DB4-A0D0-4A6D-B716-64EABF238218}" sibTransId="{1D353D76-2D3A-437D-8641-262455A8B3CC}"/>
    <dgm:cxn modelId="{152B2174-C49C-4E56-A7E6-A914809546FC}" type="presOf" srcId="{68E33660-72E8-428A-A732-551F153DD38B}" destId="{797511F3-37FB-4627-81D1-724BD6998AC2}" srcOrd="0" destOrd="0" presId="urn:microsoft.com/office/officeart/2005/8/layout/StepDownProcess"/>
    <dgm:cxn modelId="{C0C8D2DE-7EC2-4280-AFCD-EBC4E899DB06}" srcId="{0077304A-FB8B-4BD4-B9D8-ABD234D7788A}" destId="{68E33660-72E8-428A-A732-551F153DD38B}" srcOrd="0" destOrd="0" parTransId="{C9B07E64-7570-4C90-A446-A9724FA0E827}" sibTransId="{8AA3FD2B-DA35-4A05-B339-22A6E4B84BC6}"/>
    <dgm:cxn modelId="{5F7DCF80-74EE-4EDC-B470-7BE4F132A36A}" srcId="{065E42CD-76A7-4DBC-8458-3CF9EB4CAE80}" destId="{0077304A-FB8B-4BD4-B9D8-ABD234D7788A}" srcOrd="2" destOrd="0" parTransId="{4207331B-5820-472A-970C-B4AB430851A8}" sibTransId="{82F16063-0BCB-48F4-AA4B-79980B57D17C}"/>
    <dgm:cxn modelId="{B24D5942-5D65-42E9-BED3-EC0BEF4B7D82}" type="presOf" srcId="{3B088F34-043E-400D-BC0C-3F94CE2BB58C}" destId="{1DA0CEEA-E30D-4AD3-B8BA-C5AE4A54934D}" srcOrd="0" destOrd="0" presId="urn:microsoft.com/office/officeart/2005/8/layout/StepDownProcess"/>
    <dgm:cxn modelId="{73960488-CDA8-422A-8A2E-C8FECCC05C91}" srcId="{065E42CD-76A7-4DBC-8458-3CF9EB4CAE80}" destId="{B5FCE014-B2DC-497F-9EEE-0132CA7D568C}" srcOrd="1" destOrd="0" parTransId="{FBF78FF7-0D4C-4E25-9C08-0EEC39702599}" sibTransId="{17C5D5DC-56C4-42D2-94BD-933C70ADFEA8}"/>
    <dgm:cxn modelId="{08FB3E71-92A3-407A-8AED-27C0C0964505}" type="presOf" srcId="{0077304A-FB8B-4BD4-B9D8-ABD234D7788A}" destId="{562B391D-93DD-4509-8B56-C2F477967160}" srcOrd="0" destOrd="0" presId="urn:microsoft.com/office/officeart/2005/8/layout/StepDownProcess"/>
    <dgm:cxn modelId="{1F2DDB6C-A179-47EB-8E0F-77FAF6C35C30}" type="presOf" srcId="{065E42CD-76A7-4DBC-8458-3CF9EB4CAE80}" destId="{4F013AF9-DB92-41BA-89AF-5E194C947031}" srcOrd="0" destOrd="0" presId="urn:microsoft.com/office/officeart/2005/8/layout/StepDownProcess"/>
    <dgm:cxn modelId="{CA0EB719-8706-4636-A3C3-39715BB0DB06}" type="presOf" srcId="{744F72CD-2F56-4FBB-A6EE-D0E7B238F21F}" destId="{620AB594-1DC8-4156-A163-5261859D7532}" srcOrd="0" destOrd="0" presId="urn:microsoft.com/office/officeart/2005/8/layout/StepDownProcess"/>
    <dgm:cxn modelId="{BF3B8BD2-4F55-4F7E-9E63-B46F76A549D6}" type="presParOf" srcId="{4F013AF9-DB92-41BA-89AF-5E194C947031}" destId="{6A8D6350-7B0A-4CF1-AF5F-5B43FE7AAE54}" srcOrd="0" destOrd="0" presId="urn:microsoft.com/office/officeart/2005/8/layout/StepDownProcess"/>
    <dgm:cxn modelId="{B1B91661-82A9-4217-96E7-17C643629D83}" type="presParOf" srcId="{6A8D6350-7B0A-4CF1-AF5F-5B43FE7AAE54}" destId="{4EF55E1C-9F0D-455A-965B-32BAA4368F78}" srcOrd="0" destOrd="0" presId="urn:microsoft.com/office/officeart/2005/8/layout/StepDownProcess"/>
    <dgm:cxn modelId="{711DF5C3-25D7-4F46-B16F-C5D31C8F6708}" type="presParOf" srcId="{6A8D6350-7B0A-4CF1-AF5F-5B43FE7AAE54}" destId="{620AB594-1DC8-4156-A163-5261859D7532}" srcOrd="1" destOrd="0" presId="urn:microsoft.com/office/officeart/2005/8/layout/StepDownProcess"/>
    <dgm:cxn modelId="{0E9C49BA-E8E6-4B4A-9DA2-8344D81CC5C1}" type="presParOf" srcId="{6A8D6350-7B0A-4CF1-AF5F-5B43FE7AAE54}" destId="{326DCF57-50F3-4C7F-9DFE-73A738BBBE6B}" srcOrd="2" destOrd="0" presId="urn:microsoft.com/office/officeart/2005/8/layout/StepDownProcess"/>
    <dgm:cxn modelId="{FE832DCD-A9A8-4EC6-8997-752EA3225192}" type="presParOf" srcId="{4F013AF9-DB92-41BA-89AF-5E194C947031}" destId="{70BF3B60-B3DC-401D-BA3B-F4496D50E1CC}" srcOrd="1" destOrd="0" presId="urn:microsoft.com/office/officeart/2005/8/layout/StepDownProcess"/>
    <dgm:cxn modelId="{DD484424-AF73-4B06-AE22-F66F2224C6CD}" type="presParOf" srcId="{4F013AF9-DB92-41BA-89AF-5E194C947031}" destId="{334D4D6C-5A8A-493C-8276-D221224E08A3}" srcOrd="2" destOrd="0" presId="urn:microsoft.com/office/officeart/2005/8/layout/StepDownProcess"/>
    <dgm:cxn modelId="{4B6C5424-F672-4C32-BBC8-40962DF69ABF}" type="presParOf" srcId="{334D4D6C-5A8A-493C-8276-D221224E08A3}" destId="{704FA4F2-31AB-415C-A226-30FB171A35FB}" srcOrd="0" destOrd="0" presId="urn:microsoft.com/office/officeart/2005/8/layout/StepDownProcess"/>
    <dgm:cxn modelId="{0880406A-5EDB-46E7-886C-6CAAF37EA3F5}" type="presParOf" srcId="{334D4D6C-5A8A-493C-8276-D221224E08A3}" destId="{2569E947-6CD2-4B97-A24B-EF51EC9A6B91}" srcOrd="1" destOrd="0" presId="urn:microsoft.com/office/officeart/2005/8/layout/StepDownProcess"/>
    <dgm:cxn modelId="{E3262C1D-290B-4A30-9688-AC5B38E8EF9A}" type="presParOf" srcId="{334D4D6C-5A8A-493C-8276-D221224E08A3}" destId="{0912D3F1-CE3B-41FA-8BC4-2EAA7FF2EB75}" srcOrd="2" destOrd="0" presId="urn:microsoft.com/office/officeart/2005/8/layout/StepDownProcess"/>
    <dgm:cxn modelId="{E0FFAB8F-8BD1-443C-936B-57731A53E7A9}" type="presParOf" srcId="{4F013AF9-DB92-41BA-89AF-5E194C947031}" destId="{B3E83E7C-75E2-42B9-9093-70DCAAA7FAFE}" srcOrd="3" destOrd="0" presId="urn:microsoft.com/office/officeart/2005/8/layout/StepDownProcess"/>
    <dgm:cxn modelId="{CFA7FD94-573A-41E8-923B-EFF9E1883486}" type="presParOf" srcId="{4F013AF9-DB92-41BA-89AF-5E194C947031}" destId="{546F38D4-43A5-494F-AA78-6BA6BCDF0E57}" srcOrd="4" destOrd="0" presId="urn:microsoft.com/office/officeart/2005/8/layout/StepDownProcess"/>
    <dgm:cxn modelId="{D73CED9E-D9B3-4491-A7EB-72334EE2115B}" type="presParOf" srcId="{546F38D4-43A5-494F-AA78-6BA6BCDF0E57}" destId="{401F59E6-32B1-4005-ABA6-3EA53C3F39F7}" srcOrd="0" destOrd="0" presId="urn:microsoft.com/office/officeart/2005/8/layout/StepDownProcess"/>
    <dgm:cxn modelId="{19763AAE-FAFA-468C-BBE8-8B9BF1645AD7}" type="presParOf" srcId="{546F38D4-43A5-494F-AA78-6BA6BCDF0E57}" destId="{562B391D-93DD-4509-8B56-C2F477967160}" srcOrd="1" destOrd="0" presId="urn:microsoft.com/office/officeart/2005/8/layout/StepDownProcess"/>
    <dgm:cxn modelId="{636F1CDF-2C1B-4067-8B1B-945CA31CB391}" type="presParOf" srcId="{546F38D4-43A5-494F-AA78-6BA6BCDF0E57}" destId="{797511F3-37FB-4627-81D1-724BD6998AC2}" srcOrd="2" destOrd="0" presId="urn:microsoft.com/office/officeart/2005/8/layout/StepDownProcess"/>
    <dgm:cxn modelId="{376B27DF-8B41-4AEB-BF28-D7838224D68D}" type="presParOf" srcId="{4F013AF9-DB92-41BA-89AF-5E194C947031}" destId="{A49D8626-DF9C-4021-930E-4D444C8100D6}" srcOrd="5" destOrd="0" presId="urn:microsoft.com/office/officeart/2005/8/layout/StepDownProcess"/>
    <dgm:cxn modelId="{B867DFBB-7C6B-4470-BB3B-AFD286CAE953}" type="presParOf" srcId="{4F013AF9-DB92-41BA-89AF-5E194C947031}" destId="{299BCF88-4569-4501-A2E6-D8BE5412AFDA}" srcOrd="6" destOrd="0" presId="urn:microsoft.com/office/officeart/2005/8/layout/StepDownProcess"/>
    <dgm:cxn modelId="{CEE76419-E681-4115-B613-33CA39912A73}" type="presParOf" srcId="{299BCF88-4569-4501-A2E6-D8BE5412AFDA}" destId="{1DA0CEEA-E30D-4AD3-B8BA-C5AE4A54934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55E1C-9F0D-455A-965B-32BAA4368F78}">
      <dsp:nvSpPr>
        <dsp:cNvPr id="0" name=""/>
        <dsp:cNvSpPr/>
      </dsp:nvSpPr>
      <dsp:spPr>
        <a:xfrm rot="5400000">
          <a:off x="3251373" y="1537951"/>
          <a:ext cx="1350655" cy="15376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AB594-1DC8-4156-A163-5261859D7532}">
      <dsp:nvSpPr>
        <dsp:cNvPr id="0" name=""/>
        <dsp:cNvSpPr/>
      </dsp:nvSpPr>
      <dsp:spPr>
        <a:xfrm>
          <a:off x="2204609" y="57544"/>
          <a:ext cx="3754370" cy="15915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Login to the URL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rPr>
            <a:t>https://ongc.mdindianetworx.com/</a:t>
          </a:r>
          <a:endParaRPr lang="en-IN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 dirty="0"/>
        </a:p>
      </dsp:txBody>
      <dsp:txXfrm>
        <a:off x="2282315" y="135250"/>
        <a:ext cx="3598958" cy="1436110"/>
      </dsp:txXfrm>
    </dsp:sp>
    <dsp:sp modelId="{326DCF57-50F3-4C7F-9DFE-73A738BBBE6B}">
      <dsp:nvSpPr>
        <dsp:cNvPr id="0" name=""/>
        <dsp:cNvSpPr/>
      </dsp:nvSpPr>
      <dsp:spPr>
        <a:xfrm>
          <a:off x="5167241" y="192510"/>
          <a:ext cx="1653679" cy="1286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FA4F2-31AB-415C-A226-30FB171A35FB}">
      <dsp:nvSpPr>
        <dsp:cNvPr id="0" name=""/>
        <dsp:cNvSpPr/>
      </dsp:nvSpPr>
      <dsp:spPr>
        <a:xfrm rot="5400000">
          <a:off x="5227003" y="3325756"/>
          <a:ext cx="1350655" cy="15376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9E947-6CD2-4B97-A24B-EF51EC9A6B91}">
      <dsp:nvSpPr>
        <dsp:cNvPr id="0" name=""/>
        <dsp:cNvSpPr/>
      </dsp:nvSpPr>
      <dsp:spPr>
        <a:xfrm>
          <a:off x="4393706" y="1828527"/>
          <a:ext cx="3224619" cy="15915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Click on Employee</a:t>
          </a:r>
          <a:endParaRPr lang="en-IN" sz="1800" kern="1200" dirty="0"/>
        </a:p>
      </dsp:txBody>
      <dsp:txXfrm>
        <a:off x="4471412" y="1906233"/>
        <a:ext cx="3069207" cy="1436110"/>
      </dsp:txXfrm>
    </dsp:sp>
    <dsp:sp modelId="{0912D3F1-CE3B-41FA-8BC4-2EAA7FF2EB75}">
      <dsp:nvSpPr>
        <dsp:cNvPr id="0" name=""/>
        <dsp:cNvSpPr/>
      </dsp:nvSpPr>
      <dsp:spPr>
        <a:xfrm>
          <a:off x="7142870" y="1980315"/>
          <a:ext cx="1653679" cy="1286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F59E6-32B1-4005-ABA6-3EA53C3F39F7}">
      <dsp:nvSpPr>
        <dsp:cNvPr id="0" name=""/>
        <dsp:cNvSpPr/>
      </dsp:nvSpPr>
      <dsp:spPr>
        <a:xfrm rot="5400000">
          <a:off x="7624587" y="5113560"/>
          <a:ext cx="1350655" cy="15376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B391D-93DD-4509-8B56-C2F477967160}">
      <dsp:nvSpPr>
        <dsp:cNvPr id="0" name=""/>
        <dsp:cNvSpPr/>
      </dsp:nvSpPr>
      <dsp:spPr>
        <a:xfrm>
          <a:off x="6634211" y="3616332"/>
          <a:ext cx="3538777" cy="15915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Enter your CPF Number and Captcha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Enter  OTP (received on registered mobile number)</a:t>
          </a:r>
          <a:endParaRPr lang="en-IN" sz="1800" kern="1200" dirty="0"/>
        </a:p>
      </dsp:txBody>
      <dsp:txXfrm>
        <a:off x="6711917" y="3694038"/>
        <a:ext cx="3383365" cy="1436110"/>
      </dsp:txXfrm>
    </dsp:sp>
    <dsp:sp modelId="{797511F3-37FB-4627-81D1-724BD6998AC2}">
      <dsp:nvSpPr>
        <dsp:cNvPr id="0" name=""/>
        <dsp:cNvSpPr/>
      </dsp:nvSpPr>
      <dsp:spPr>
        <a:xfrm>
          <a:off x="9540454" y="3768120"/>
          <a:ext cx="1653679" cy="1286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400" kern="1200"/>
        </a:p>
      </dsp:txBody>
      <dsp:txXfrm>
        <a:off x="9540454" y="3768120"/>
        <a:ext cx="1653679" cy="1286338"/>
      </dsp:txXfrm>
    </dsp:sp>
    <dsp:sp modelId="{1DA0CEEA-E30D-4AD3-B8BA-C5AE4A54934D}">
      <dsp:nvSpPr>
        <dsp:cNvPr id="0" name=""/>
        <dsp:cNvSpPr/>
      </dsp:nvSpPr>
      <dsp:spPr>
        <a:xfrm>
          <a:off x="8915393" y="5349149"/>
          <a:ext cx="3474909" cy="15915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Check status of submitted claims </a:t>
          </a:r>
          <a:endParaRPr lang="en-IN" sz="1800" kern="1200" dirty="0"/>
        </a:p>
      </dsp:txBody>
      <dsp:txXfrm>
        <a:off x="8993099" y="5426855"/>
        <a:ext cx="3319497" cy="1436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214AA-1B18-E94A-A47C-DB91B6A17A85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AB69F-8CE0-4A45-9E5F-1F8A72AE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2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AB69F-8CE0-4A45-9E5F-1F8A72AEF6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653" indent="-285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543" indent="-2285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560" indent="-2285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577" indent="-2285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594" indent="-228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611" indent="-228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628" indent="-228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46" indent="-228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0F4A9-B3EC-47D9-AEF9-447932EE2C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345150" cy="103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400300"/>
            <a:ext cx="1831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5797550" y="9532145"/>
            <a:ext cx="6950076" cy="5500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6916400" y="9534526"/>
            <a:ext cx="1981200" cy="547688"/>
          </a:xfrm>
        </p:spPr>
        <p:txBody>
          <a:bodyPr lIns="91414" tIns="45707" rIns="91414" bIns="45707"/>
          <a:lstStyle>
            <a:lvl1pPr algn="l" eaLnBrk="1" latinLnBrk="0" hangingPunct="1">
              <a:defRPr kumimoji="0" sz="2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1CAFE5-BBAD-4BFF-BFA6-12424D0ED870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1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gi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7F394A0-3C57-C131-1826-A7524909E52B}"/>
              </a:ext>
            </a:extLst>
          </p:cNvPr>
          <p:cNvCxnSpPr/>
          <p:nvPr/>
        </p:nvCxnSpPr>
        <p:spPr>
          <a:xfrm>
            <a:off x="228600" y="9639300"/>
            <a:ext cx="821201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07099A-BC2D-0D28-E17A-1AA452078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9" y="424380"/>
            <a:ext cx="15048746" cy="96830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84974" y="786593"/>
            <a:ext cx="678758" cy="586200"/>
          </a:xfrm>
          <a:custGeom>
            <a:avLst/>
            <a:gdLst/>
            <a:ahLst/>
            <a:cxnLst/>
            <a:rect l="l" t="t" r="r" b="b"/>
            <a:pathLst>
              <a:path w="905010" h="781600">
                <a:moveTo>
                  <a:pt x="0" y="0"/>
                </a:moveTo>
                <a:lnTo>
                  <a:pt x="905010" y="0"/>
                </a:lnTo>
                <a:lnTo>
                  <a:pt x="905010" y="781600"/>
                </a:lnTo>
                <a:lnTo>
                  <a:pt x="0" y="781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pic>
        <p:nvPicPr>
          <p:cNvPr id="17" name="Content Placeholder 59">
            <a:extLst>
              <a:ext uri="{FF2B5EF4-FFF2-40B4-BE49-F238E27FC236}">
                <a16:creationId xmlns:a16="http://schemas.microsoft.com/office/drawing/2014/main" xmlns="" id="{A18966D1-995A-56DC-E657-2F891704F1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00" y="114300"/>
            <a:ext cx="917458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38CB38C-51DE-F851-C921-19758E5C42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30315"/>
            <a:ext cx="1339850" cy="662225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886A3D30-FA83-7A29-8DC5-CBBDA2DE855B}"/>
              </a:ext>
            </a:extLst>
          </p:cNvPr>
          <p:cNvSpPr txBox="1">
            <a:spLocks/>
          </p:cNvSpPr>
          <p:nvPr/>
        </p:nvSpPr>
        <p:spPr>
          <a:xfrm>
            <a:off x="-2057400" y="9751885"/>
            <a:ext cx="8381999" cy="6096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39471D"/>
                </a:solidFill>
                <a:latin typeface="Arial Narrow" panose="020B0606020202030204" pitchFamily="34" charset="0"/>
              </a:rPr>
              <a:t>touching lives, spreading smiles…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176687D-32CE-2CD3-4377-362E9FBDD96B}"/>
              </a:ext>
            </a:extLst>
          </p:cNvPr>
          <p:cNvSpPr txBox="1"/>
          <p:nvPr/>
        </p:nvSpPr>
        <p:spPr>
          <a:xfrm>
            <a:off x="4672263" y="7734300"/>
            <a:ext cx="376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23-Aug-2025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DAF065AC-B0ED-C15D-2994-38C86719E8EF}"/>
              </a:ext>
            </a:extLst>
          </p:cNvPr>
          <p:cNvSpPr txBox="1"/>
          <p:nvPr/>
        </p:nvSpPr>
        <p:spPr>
          <a:xfrm>
            <a:off x="4572000" y="3488693"/>
            <a:ext cx="4195004" cy="1071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199"/>
              </a:lnSpc>
              <a:spcBef>
                <a:spcPct val="0"/>
              </a:spcBef>
            </a:pPr>
            <a:r>
              <a:rPr lang="en-US" sz="32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Process Flow Under TPA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xmlns="" id="{51B1729B-8577-A329-394D-54CE7D65246B}"/>
              </a:ext>
            </a:extLst>
          </p:cNvPr>
          <p:cNvSpPr txBox="1"/>
          <p:nvPr/>
        </p:nvSpPr>
        <p:spPr>
          <a:xfrm>
            <a:off x="7924800" y="5685286"/>
            <a:ext cx="3962400" cy="1347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Medical Reimbursement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&amp;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Special Medical sanction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71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4577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143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829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4F2C83-CCBB-48E7-8C54-2DF2DA23906A}" type="slidenum">
              <a:rPr lang="en-US" smtClean="0">
                <a:solidFill>
                  <a:schemeClr val="tx2"/>
                </a:solidFill>
                <a:latin typeface="Arial Narrow" panose="020B0606020202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600" y="7734300"/>
            <a:ext cx="3348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Thank You</a:t>
            </a:r>
            <a:endParaRPr lang="en-IN" sz="54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2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4CEE0A-36D6-6983-1E4F-52412BE6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>
            <a:extLst>
              <a:ext uri="{FF2B5EF4-FFF2-40B4-BE49-F238E27FC236}">
                <a16:creationId xmlns:a16="http://schemas.microsoft.com/office/drawing/2014/main" xmlns="" id="{F32F7178-6316-44C8-44EF-60CD70C468FA}"/>
              </a:ext>
            </a:extLst>
          </p:cNvPr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  <a:solidFill>
            <a:srgbClr val="00A280"/>
          </a:solidFill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C2BD7248-BCF7-56F1-2F37-C4E57CD9FD25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D7CD7A16-1712-F4C3-BA0F-48DA4655E516}"/>
              </a:ext>
            </a:extLst>
          </p:cNvPr>
          <p:cNvSpPr txBox="1"/>
          <p:nvPr/>
        </p:nvSpPr>
        <p:spPr>
          <a:xfrm>
            <a:off x="381000" y="273224"/>
            <a:ext cx="1333490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199"/>
              </a:lnSpc>
              <a:spcBef>
                <a:spcPct val="0"/>
              </a:spcBef>
            </a:pPr>
            <a:r>
              <a:rPr lang="en-US" sz="36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Retired Employee MRC Process (Outdoor)– Step by Step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E2A43AF0-1441-6DD8-AA15-19028694DD47}"/>
              </a:ext>
            </a:extLst>
          </p:cNvPr>
          <p:cNvGrpSpPr/>
          <p:nvPr/>
        </p:nvGrpSpPr>
        <p:grpSpPr>
          <a:xfrm>
            <a:off x="16108166" y="2827285"/>
            <a:ext cx="2977778" cy="2578770"/>
            <a:chOff x="0" y="0"/>
            <a:chExt cx="3619627" cy="3134614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39A381FB-6E59-370D-E7BE-307F12DEC4F0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xmlns="" id="{281A6BAD-ECF9-33BC-B2AD-CC48C990044C}"/>
              </a:ext>
            </a:extLst>
          </p:cNvPr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  <a:solidFill>
            <a:srgbClr val="D6D6D6"/>
          </a:solidFill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2C978943-4EF0-FD52-F464-E1D902C68D91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5" name="Picture 34" descr="D:\Personal\Amruta\Atos_presentation\seprator_02.png">
            <a:extLst>
              <a:ext uri="{FF2B5EF4-FFF2-40B4-BE49-F238E27FC236}">
                <a16:creationId xmlns:a16="http://schemas.microsoft.com/office/drawing/2014/main" xmlns="" id="{D2DD605F-1D22-CE30-76CB-29F6AC51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" y="9607467"/>
            <a:ext cx="16110654" cy="6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BD2A6DF0-31F8-C75E-D0A2-88DD2EF39E2B}"/>
              </a:ext>
            </a:extLst>
          </p:cNvPr>
          <p:cNvCxnSpPr>
            <a:cxnSpLocks/>
          </p:cNvCxnSpPr>
          <p:nvPr/>
        </p:nvCxnSpPr>
        <p:spPr>
          <a:xfrm>
            <a:off x="1981200" y="9637546"/>
            <a:ext cx="138965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D7993208-CF1D-0EB6-C62B-23DA7C6D5D27}"/>
              </a:ext>
            </a:extLst>
          </p:cNvPr>
          <p:cNvSpPr txBox="1">
            <a:spLocks/>
          </p:cNvSpPr>
          <p:nvPr/>
        </p:nvSpPr>
        <p:spPr>
          <a:xfrm>
            <a:off x="4893027" y="9895892"/>
            <a:ext cx="8381999" cy="6096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3947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touching lives, spreading smiles…</a:t>
            </a:r>
          </a:p>
        </p:txBody>
      </p:sp>
      <p:pic>
        <p:nvPicPr>
          <p:cNvPr id="41" name="Content Placeholder 59">
            <a:extLst>
              <a:ext uri="{FF2B5EF4-FFF2-40B4-BE49-F238E27FC236}">
                <a16:creationId xmlns:a16="http://schemas.microsoft.com/office/drawing/2014/main" xmlns="" id="{21616990-2F67-4B39-6B59-14D6CE1A4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17" y="509649"/>
            <a:ext cx="1436799" cy="1432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1ED69E-F427-BD67-527B-5688C75A2C5D}"/>
              </a:ext>
            </a:extLst>
          </p:cNvPr>
          <p:cNvSpPr txBox="1"/>
          <p:nvPr/>
        </p:nvSpPr>
        <p:spPr>
          <a:xfrm>
            <a:off x="304799" y="1614556"/>
            <a:ext cx="16110654" cy="13467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/>
            </a:r>
            <a:b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</a:br>
            <a:r>
              <a:rPr lang="en-IN" sz="3600" b="1" u="sng" dirty="0"/>
              <a:t>Submission by User – Step 1 :</a:t>
            </a:r>
            <a:endParaRPr lang="en-IN" sz="3600" u="sng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N" sz="3600" dirty="0"/>
              <a:t>Beneficiary Creates claim in Bandhan (option 1) or submits in old claim form </a:t>
            </a:r>
            <a:r>
              <a:rPr lang="en-IN" sz="2800" b="1" dirty="0"/>
              <a:t> </a:t>
            </a:r>
            <a:r>
              <a:rPr lang="en-IN" sz="3600" dirty="0"/>
              <a:t>(option 2)</a:t>
            </a:r>
          </a:p>
          <a:p>
            <a:pPr lvl="1"/>
            <a:endParaRPr lang="en-IN" sz="3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N" sz="3600" dirty="0"/>
              <a:t>TPA – punches the claim details and creates </a:t>
            </a:r>
            <a:r>
              <a:rPr lang="en-IN" sz="3600" dirty="0" smtClean="0"/>
              <a:t>it.</a:t>
            </a:r>
            <a:endParaRPr lang="en-IN" sz="2800" b="1" dirty="0"/>
          </a:p>
          <a:p>
            <a:pPr lvl="1"/>
            <a:endParaRPr lang="en-IN" sz="3600" dirty="0"/>
          </a:p>
          <a:p>
            <a:pPr lvl="1"/>
            <a:r>
              <a:rPr lang="en-IN" sz="3600" dirty="0"/>
              <a:t>Note: Submit Hard copies and printout to TPA helpdesk. (No option available to upload the scanned documents in </a:t>
            </a:r>
            <a:r>
              <a:rPr lang="en-IN" sz="3600" dirty="0" err="1"/>
              <a:t>bandhan</a:t>
            </a:r>
            <a:r>
              <a:rPr lang="en-IN" sz="3600" dirty="0"/>
              <a:t>)</a:t>
            </a:r>
          </a:p>
          <a:p>
            <a:pPr lvl="1"/>
            <a:endParaRPr lang="en-IN" sz="3600" dirty="0"/>
          </a:p>
          <a:p>
            <a:pPr lvl="1"/>
            <a:r>
              <a:rPr lang="en-IN" sz="3600" dirty="0"/>
              <a:t>Screen Example: Enter details like CPF Number, Treatment Type (Outdoor), Claim Month/Year.</a:t>
            </a:r>
          </a:p>
          <a:p>
            <a:pPr lvl="0"/>
            <a:endParaRPr lang="en-IN" sz="3200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3200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1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574779-A004-7DCA-316A-B95CA8DD2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>
            <a:extLst>
              <a:ext uri="{FF2B5EF4-FFF2-40B4-BE49-F238E27FC236}">
                <a16:creationId xmlns:a16="http://schemas.microsoft.com/office/drawing/2014/main" xmlns="" id="{8627CC3B-8C62-A068-140D-79BFF2660B3B}"/>
              </a:ext>
            </a:extLst>
          </p:cNvPr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  <a:solidFill>
            <a:srgbClr val="00A280"/>
          </a:solidFill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E26EB401-FE55-80C2-02CC-E2B69D070CB4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6FE2D3B4-5C78-C733-2BC3-EB561DA475D2}"/>
              </a:ext>
            </a:extLst>
          </p:cNvPr>
          <p:cNvSpPr txBox="1"/>
          <p:nvPr/>
        </p:nvSpPr>
        <p:spPr>
          <a:xfrm>
            <a:off x="381000" y="273224"/>
            <a:ext cx="13334901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199"/>
              </a:lnSpc>
              <a:spcBef>
                <a:spcPct val="0"/>
              </a:spcBef>
            </a:pPr>
            <a:r>
              <a:rPr lang="en-US" sz="36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Retired Employee MRC Process – Step by Step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53969BDF-0542-2EED-F5C3-4FDEFA61C4BF}"/>
              </a:ext>
            </a:extLst>
          </p:cNvPr>
          <p:cNvGrpSpPr/>
          <p:nvPr/>
        </p:nvGrpSpPr>
        <p:grpSpPr>
          <a:xfrm>
            <a:off x="16108166" y="2827285"/>
            <a:ext cx="2977778" cy="2578770"/>
            <a:chOff x="0" y="0"/>
            <a:chExt cx="3619627" cy="3134614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6BD09537-6C08-5F32-D65A-1124F9542B2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xmlns="" id="{E2AC73CF-1C74-05B0-A82C-457D7EA31213}"/>
              </a:ext>
            </a:extLst>
          </p:cNvPr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  <a:solidFill>
            <a:srgbClr val="D6D6D6"/>
          </a:solidFill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8CE48AA9-9BD8-EC87-5A54-F9DA61E92A0B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5" name="Picture 34" descr="D:\Personal\Amruta\Atos_presentation\seprator_02.png">
            <a:extLst>
              <a:ext uri="{FF2B5EF4-FFF2-40B4-BE49-F238E27FC236}">
                <a16:creationId xmlns:a16="http://schemas.microsoft.com/office/drawing/2014/main" xmlns="" id="{7A38F301-DE82-A706-85C4-A55C7D5B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" y="9607467"/>
            <a:ext cx="16110654" cy="6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69EBE1E-1DE7-C67E-87DA-8355EBA1A20F}"/>
              </a:ext>
            </a:extLst>
          </p:cNvPr>
          <p:cNvCxnSpPr>
            <a:cxnSpLocks/>
          </p:cNvCxnSpPr>
          <p:nvPr/>
        </p:nvCxnSpPr>
        <p:spPr>
          <a:xfrm>
            <a:off x="1981200" y="9637546"/>
            <a:ext cx="138965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58700BC2-7BB1-382E-2125-B85899CE5139}"/>
              </a:ext>
            </a:extLst>
          </p:cNvPr>
          <p:cNvSpPr txBox="1">
            <a:spLocks/>
          </p:cNvSpPr>
          <p:nvPr/>
        </p:nvSpPr>
        <p:spPr>
          <a:xfrm>
            <a:off x="4893027" y="9895892"/>
            <a:ext cx="8381999" cy="6096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3947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touching lives, spreading smiles…</a:t>
            </a:r>
          </a:p>
        </p:txBody>
      </p:sp>
      <p:pic>
        <p:nvPicPr>
          <p:cNvPr id="41" name="Content Placeholder 59">
            <a:extLst>
              <a:ext uri="{FF2B5EF4-FFF2-40B4-BE49-F238E27FC236}">
                <a16:creationId xmlns:a16="http://schemas.microsoft.com/office/drawing/2014/main" xmlns="" id="{B34596F5-2256-7395-A6F7-DCABEAD3E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17" y="509649"/>
            <a:ext cx="1436799" cy="1432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BF260C-040E-6423-B510-F38309A5BCF4}"/>
              </a:ext>
            </a:extLst>
          </p:cNvPr>
          <p:cNvSpPr txBox="1"/>
          <p:nvPr/>
        </p:nvSpPr>
        <p:spPr>
          <a:xfrm>
            <a:off x="304799" y="1614556"/>
            <a:ext cx="16110654" cy="1567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/>
            </a:r>
            <a:b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</a:br>
            <a:r>
              <a:rPr lang="en-IN" sz="3600" b="1" u="sng" dirty="0"/>
              <a:t>TPA Processing – Step 2 :</a:t>
            </a:r>
            <a:endParaRPr lang="en-IN" sz="3600" u="sng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N" sz="3600" dirty="0"/>
              <a:t>Claim data sent to TPA.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N" sz="3600" dirty="0"/>
              <a:t>TPA team at backend reviews documents and recommends amount </a:t>
            </a:r>
          </a:p>
          <a:p>
            <a:pPr lvl="1"/>
            <a:r>
              <a:rPr lang="en-IN" sz="3600" dirty="0"/>
              <a:t>     (e.g., deductions if any, with comments).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N" sz="3600" dirty="0"/>
              <a:t>Data flows back to SAP.</a:t>
            </a:r>
          </a:p>
          <a:p>
            <a:pPr lvl="0"/>
            <a:r>
              <a:rPr lang="en-IN" sz="3600" b="1" dirty="0"/>
              <a:t>Level 1 Approval (ONGC HR Team) </a:t>
            </a:r>
            <a:endParaRPr lang="en-IN" sz="3600" dirty="0" smtClean="0"/>
          </a:p>
          <a:p>
            <a:pPr lvl="1"/>
            <a:r>
              <a:rPr lang="en-IN" sz="3600" dirty="0" smtClean="0"/>
              <a:t>Approver views claim; recommended amount is frozen (cannot change).</a:t>
            </a:r>
          </a:p>
          <a:p>
            <a:pPr lvl="1"/>
            <a:r>
              <a:rPr lang="en-IN" sz="3600" dirty="0" smtClean="0"/>
              <a:t>TPA </a:t>
            </a:r>
            <a:r>
              <a:rPr lang="en-IN" sz="3600" dirty="0"/>
              <a:t>comments visible (e.g., reasons for reductions).</a:t>
            </a:r>
          </a:p>
          <a:p>
            <a:pPr lvl="1"/>
            <a:r>
              <a:rPr lang="en-IN" sz="3600" dirty="0"/>
              <a:t>Click ‘Forward’ to send to Level 2.</a:t>
            </a:r>
          </a:p>
          <a:p>
            <a:pPr lvl="0"/>
            <a:r>
              <a:rPr lang="en-IN" sz="3600" b="1" dirty="0"/>
              <a:t>Level 2 Approval (ONGC HR Team</a:t>
            </a:r>
            <a:r>
              <a:rPr lang="en-IN" sz="3600" b="1" dirty="0" smtClean="0"/>
              <a:t>)</a:t>
            </a:r>
            <a:endParaRPr lang="en-IN" sz="3600" dirty="0"/>
          </a:p>
          <a:p>
            <a:pPr lvl="1"/>
            <a:r>
              <a:rPr lang="en-IN" sz="3600" dirty="0"/>
              <a:t>Similar view; amount non-editable.</a:t>
            </a:r>
          </a:p>
          <a:p>
            <a:pPr lvl="1"/>
            <a:r>
              <a:rPr lang="en-IN" sz="3600" dirty="0"/>
              <a:t>Approve the claim → Payment record generated automatically.</a:t>
            </a:r>
            <a:endParaRPr lang="en-IN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b="1" dirty="0"/>
              <a:t>User can track </a:t>
            </a:r>
            <a:r>
              <a:rPr lang="en-IN" sz="3600" dirty="0"/>
              <a:t>claim status via Bandhan, by employee login in ongc.mdindianetworx.com or contact TPA helpdesk.</a:t>
            </a:r>
          </a:p>
          <a:p>
            <a:endParaRPr lang="en-IN" sz="3200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3200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1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4DA782-4B37-3BE2-6CAC-D39C3B20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>
            <a:extLst>
              <a:ext uri="{FF2B5EF4-FFF2-40B4-BE49-F238E27FC236}">
                <a16:creationId xmlns:a16="http://schemas.microsoft.com/office/drawing/2014/main" xmlns="" id="{8B9C1665-A8BA-6BAB-EF6B-CA542FA04FAA}"/>
              </a:ext>
            </a:extLst>
          </p:cNvPr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  <a:solidFill>
            <a:srgbClr val="00A280"/>
          </a:solidFill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EE62A487-4EEA-7E3A-D56E-BDC159B24581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C1331C64-843C-FCFB-84A9-87EA42E9FFB6}"/>
              </a:ext>
            </a:extLst>
          </p:cNvPr>
          <p:cNvSpPr txBox="1"/>
          <p:nvPr/>
        </p:nvSpPr>
        <p:spPr>
          <a:xfrm>
            <a:off x="381000" y="273224"/>
            <a:ext cx="13334901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199"/>
              </a:lnSpc>
              <a:spcBef>
                <a:spcPct val="0"/>
              </a:spcBef>
            </a:pPr>
            <a:r>
              <a:rPr lang="en-US" sz="36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Retired -Other Medical Sanction - Overview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0E22D540-4AA3-1FF2-D68F-7C94F88E1616}"/>
              </a:ext>
            </a:extLst>
          </p:cNvPr>
          <p:cNvGrpSpPr/>
          <p:nvPr/>
        </p:nvGrpSpPr>
        <p:grpSpPr>
          <a:xfrm>
            <a:off x="16108166" y="2827285"/>
            <a:ext cx="2977778" cy="2578770"/>
            <a:chOff x="0" y="0"/>
            <a:chExt cx="3619627" cy="3134614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C973CD7C-AD2A-2A72-AB28-D6328C1A8BB2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xmlns="" id="{A33B0FC2-F327-7390-4684-67E568FDED4B}"/>
              </a:ext>
            </a:extLst>
          </p:cNvPr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  <a:solidFill>
            <a:srgbClr val="D6D6D6"/>
          </a:solidFill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4D85819C-BBFA-11EA-B6E3-3D1FC7009AD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5" name="Picture 34" descr="D:\Personal\Amruta\Atos_presentation\seprator_02.png">
            <a:extLst>
              <a:ext uri="{FF2B5EF4-FFF2-40B4-BE49-F238E27FC236}">
                <a16:creationId xmlns:a16="http://schemas.microsoft.com/office/drawing/2014/main" xmlns="" id="{F0DDD39C-6060-E9C9-ACCA-AD787AA2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" y="9607467"/>
            <a:ext cx="16110654" cy="6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7200040-0E8B-4407-11D1-699EB29928EC}"/>
              </a:ext>
            </a:extLst>
          </p:cNvPr>
          <p:cNvCxnSpPr>
            <a:cxnSpLocks/>
          </p:cNvCxnSpPr>
          <p:nvPr/>
        </p:nvCxnSpPr>
        <p:spPr>
          <a:xfrm>
            <a:off x="1981200" y="9637546"/>
            <a:ext cx="138965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FDA02C54-5D78-A073-E02D-A80ED8BF6B92}"/>
              </a:ext>
            </a:extLst>
          </p:cNvPr>
          <p:cNvSpPr txBox="1">
            <a:spLocks/>
          </p:cNvSpPr>
          <p:nvPr/>
        </p:nvSpPr>
        <p:spPr>
          <a:xfrm>
            <a:off x="4893027" y="9895892"/>
            <a:ext cx="8381999" cy="6096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3947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touching lives, spreading smiles…</a:t>
            </a:r>
          </a:p>
        </p:txBody>
      </p:sp>
      <p:pic>
        <p:nvPicPr>
          <p:cNvPr id="41" name="Content Placeholder 59">
            <a:extLst>
              <a:ext uri="{FF2B5EF4-FFF2-40B4-BE49-F238E27FC236}">
                <a16:creationId xmlns:a16="http://schemas.microsoft.com/office/drawing/2014/main" xmlns="" id="{16FB306F-82F7-4D27-EFDC-2217050A8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17" y="509649"/>
            <a:ext cx="1436799" cy="1432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BA1702-3E87-4108-1EE0-80C5D89148ED}"/>
              </a:ext>
            </a:extLst>
          </p:cNvPr>
          <p:cNvSpPr txBox="1"/>
          <p:nvPr/>
        </p:nvSpPr>
        <p:spPr>
          <a:xfrm>
            <a:off x="383177" y="1613222"/>
            <a:ext cx="16110654" cy="1508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For special claims requiring approvals (e.g., beyond standard limits)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IN" sz="2800" dirty="0"/>
              <a:t>Nursing/ Attendant Care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IN" sz="2800" dirty="0"/>
              <a:t>Physiotherapy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IN" sz="2800" dirty="0"/>
              <a:t>Life Saving Devices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IN" sz="2800" dirty="0"/>
              <a:t>Hearing Aid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IN" sz="2800" dirty="0"/>
              <a:t>Artificial Appliances</a:t>
            </a:r>
          </a:p>
          <a:p>
            <a:endParaRPr lang="en-IN" sz="2800" dirty="0"/>
          </a:p>
          <a:p>
            <a:r>
              <a:rPr lang="en-IN" sz="3200" b="1" dirty="0"/>
              <a:t>Flowchart:</a:t>
            </a:r>
            <a:endParaRPr lang="en-I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/>
              <a:t>Presently</a:t>
            </a:r>
            <a:r>
              <a:rPr lang="en-IN" sz="3200" dirty="0"/>
              <a:t> - SEE DO initiates claim in Disha for approval.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3200" dirty="0"/>
          </a:p>
          <a:p>
            <a:r>
              <a:rPr lang="en-IN" sz="3200" b="1" dirty="0"/>
              <a:t>Process Flow – No TPA Role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Based on the recommendation of domain expert - ONGC Doctor – AA &amp; ES is obtained.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3200" dirty="0"/>
              <a:t>SEE DO submits claim in SAP on behalf of separated employee section </a:t>
            </a:r>
            <a:r>
              <a:rPr lang="en-IN" sz="3200" dirty="0" smtClean="0"/>
              <a:t>by </a:t>
            </a:r>
            <a:r>
              <a:rPr lang="en-IN" sz="3200" dirty="0"/>
              <a:t>attaching the copy of Disha approval.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3200" dirty="0"/>
              <a:t>SEE Head approves in SAP.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3200" dirty="0"/>
              <a:t>Payment record created.</a:t>
            </a:r>
          </a:p>
          <a:p>
            <a:endParaRPr lang="en-IN" sz="3200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3200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0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59B793-6F12-23AD-4275-CD2DAE9CF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>
            <a:extLst>
              <a:ext uri="{FF2B5EF4-FFF2-40B4-BE49-F238E27FC236}">
                <a16:creationId xmlns:a16="http://schemas.microsoft.com/office/drawing/2014/main" xmlns="" id="{1CEC6AE5-1CC1-A20F-3714-4920806F11CF}"/>
              </a:ext>
            </a:extLst>
          </p:cNvPr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  <a:solidFill>
            <a:srgbClr val="00A280"/>
          </a:solidFill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B70F4D0D-B52C-D0FF-A6BE-B16490D390D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150DF46D-8B47-1163-0B8B-68257E5D9BB7}"/>
              </a:ext>
            </a:extLst>
          </p:cNvPr>
          <p:cNvSpPr txBox="1"/>
          <p:nvPr/>
        </p:nvSpPr>
        <p:spPr>
          <a:xfrm>
            <a:off x="381000" y="273225"/>
            <a:ext cx="143256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199"/>
              </a:lnSpc>
              <a:spcBef>
                <a:spcPct val="0"/>
              </a:spcBef>
            </a:pPr>
            <a:r>
              <a:rPr lang="en-US" sz="36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Retired Employee Special Medical Sanction Process </a:t>
            </a:r>
            <a:r>
              <a:rPr lang="en-US" sz="3600" b="1" spc="-84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(SMS/Indoor  </a:t>
            </a:r>
            <a:r>
              <a:rPr lang="en-US" sz="36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claims</a:t>
            </a:r>
            <a:r>
              <a:rPr lang="en-US" sz="3600" b="1" spc="-84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endParaRPr lang="en-US" sz="3600" b="1" spc="-84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9DB09B67-D6B8-92B3-18B5-C89801CC6F57}"/>
              </a:ext>
            </a:extLst>
          </p:cNvPr>
          <p:cNvGrpSpPr/>
          <p:nvPr/>
        </p:nvGrpSpPr>
        <p:grpSpPr>
          <a:xfrm>
            <a:off x="16108166" y="2827285"/>
            <a:ext cx="2977778" cy="2578770"/>
            <a:chOff x="0" y="0"/>
            <a:chExt cx="3619627" cy="3134614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FC370AE9-2C3E-32B7-C0D4-AEC54A96B245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xmlns="" id="{D7A3DB13-6D65-FEBF-B257-AEE6056B8D34}"/>
              </a:ext>
            </a:extLst>
          </p:cNvPr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  <a:solidFill>
            <a:srgbClr val="D6D6D6"/>
          </a:solidFill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4B5907FA-5845-B689-79E5-E500980ED0C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5" name="Picture 34" descr="D:\Personal\Amruta\Atos_presentation\seprator_02.png">
            <a:extLst>
              <a:ext uri="{FF2B5EF4-FFF2-40B4-BE49-F238E27FC236}">
                <a16:creationId xmlns:a16="http://schemas.microsoft.com/office/drawing/2014/main" xmlns="" id="{C09E9153-887B-A726-8377-D0272FD9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" y="9607467"/>
            <a:ext cx="16110654" cy="6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9E9758D-4498-D532-2610-BEF199774716}"/>
              </a:ext>
            </a:extLst>
          </p:cNvPr>
          <p:cNvCxnSpPr>
            <a:cxnSpLocks/>
          </p:cNvCxnSpPr>
          <p:nvPr/>
        </p:nvCxnSpPr>
        <p:spPr>
          <a:xfrm>
            <a:off x="1981200" y="9637546"/>
            <a:ext cx="138965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2B6FB02A-C0B1-804B-540D-CB9920DFF1AE}"/>
              </a:ext>
            </a:extLst>
          </p:cNvPr>
          <p:cNvSpPr txBox="1">
            <a:spLocks/>
          </p:cNvSpPr>
          <p:nvPr/>
        </p:nvSpPr>
        <p:spPr>
          <a:xfrm>
            <a:off x="4893027" y="9895892"/>
            <a:ext cx="8381999" cy="6096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3947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touching lives, spreading smiles…</a:t>
            </a:r>
          </a:p>
        </p:txBody>
      </p:sp>
      <p:pic>
        <p:nvPicPr>
          <p:cNvPr id="41" name="Content Placeholder 59">
            <a:extLst>
              <a:ext uri="{FF2B5EF4-FFF2-40B4-BE49-F238E27FC236}">
                <a16:creationId xmlns:a16="http://schemas.microsoft.com/office/drawing/2014/main" xmlns="" id="{DA2CDDEE-F33F-3802-3297-961AE9B21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17" y="509649"/>
            <a:ext cx="1436799" cy="1432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58955-D7F9-6ADF-14C4-2A8493863586}"/>
              </a:ext>
            </a:extLst>
          </p:cNvPr>
          <p:cNvSpPr txBox="1"/>
          <p:nvPr/>
        </p:nvSpPr>
        <p:spPr>
          <a:xfrm>
            <a:off x="441142" y="1941659"/>
            <a:ext cx="13503457" cy="681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200" b="1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Flowchart </a:t>
            </a:r>
            <a:r>
              <a:rPr lang="en-IN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:</a:t>
            </a:r>
            <a:endParaRPr lang="en-IN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TPA submits claim in SAP </a:t>
            </a:r>
            <a:endParaRPr lang="en-IN" sz="3200" kern="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Claim </a:t>
            </a:r>
            <a:r>
              <a:rPr lang="en-IN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data sent to </a:t>
            </a:r>
            <a:r>
              <a:rPr lang="en-IN" sz="3200" kern="100" dirty="0" smtClean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TPA backend team</a:t>
            </a:r>
            <a:endParaRPr lang="en-IN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TPA processes and sends back recommended amount.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Claim appears in SAP for SEE DO (Separated Establishment Dealing Officer).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Disha file initiated for approvals.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SEE DO forwards claim in SAP (after Disha approvals).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SEE Head approves in SAP.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Payment record created.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1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372EB4-427C-5A3D-6EB8-020B5A54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>
            <a:extLst>
              <a:ext uri="{FF2B5EF4-FFF2-40B4-BE49-F238E27FC236}">
                <a16:creationId xmlns:a16="http://schemas.microsoft.com/office/drawing/2014/main" xmlns="" id="{B9F2CCB6-4B02-E9C8-A496-9C0C330CCC3E}"/>
              </a:ext>
            </a:extLst>
          </p:cNvPr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  <a:solidFill>
            <a:srgbClr val="00A280"/>
          </a:solidFill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1468BB76-6DD4-1E19-C141-66F0F5C9F85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3F206465-9B38-5CE3-2A34-E18D9E751EA0}"/>
              </a:ext>
            </a:extLst>
          </p:cNvPr>
          <p:cNvSpPr txBox="1"/>
          <p:nvPr/>
        </p:nvSpPr>
        <p:spPr>
          <a:xfrm>
            <a:off x="381000" y="273224"/>
            <a:ext cx="13334901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199"/>
              </a:lnSpc>
              <a:spcBef>
                <a:spcPct val="0"/>
              </a:spcBef>
            </a:pPr>
            <a:r>
              <a:rPr lang="en-US" sz="36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FAQ – Frequently asked questions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1B95B48E-2E74-F83F-B773-7C2A1BCC9E83}"/>
              </a:ext>
            </a:extLst>
          </p:cNvPr>
          <p:cNvGrpSpPr/>
          <p:nvPr/>
        </p:nvGrpSpPr>
        <p:grpSpPr>
          <a:xfrm>
            <a:off x="16108166" y="2827285"/>
            <a:ext cx="2977778" cy="2578770"/>
            <a:chOff x="0" y="0"/>
            <a:chExt cx="3619627" cy="3134614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52A12F49-B488-1817-D2E2-CCB6FFA93A9A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xmlns="" id="{14E0140B-CE24-1281-E67B-A7B851D95F61}"/>
              </a:ext>
            </a:extLst>
          </p:cNvPr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  <a:solidFill>
            <a:srgbClr val="D6D6D6"/>
          </a:solidFill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27C28555-FEAB-BDF8-E36C-3C7BA92B2CA6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5" name="Picture 34" descr="D:\Personal\Amruta\Atos_presentation\seprator_02.png">
            <a:extLst>
              <a:ext uri="{FF2B5EF4-FFF2-40B4-BE49-F238E27FC236}">
                <a16:creationId xmlns:a16="http://schemas.microsoft.com/office/drawing/2014/main" xmlns="" id="{EB9B8A34-5B2F-651B-AFA5-DF6C24EB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" y="9607467"/>
            <a:ext cx="16110654" cy="6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65DCCC3-275D-B5C6-DAC4-CB670EF04A8E}"/>
              </a:ext>
            </a:extLst>
          </p:cNvPr>
          <p:cNvCxnSpPr>
            <a:cxnSpLocks/>
          </p:cNvCxnSpPr>
          <p:nvPr/>
        </p:nvCxnSpPr>
        <p:spPr>
          <a:xfrm>
            <a:off x="1981200" y="9637546"/>
            <a:ext cx="138965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FA28BF65-50AE-3CAF-3874-CE274443791F}"/>
              </a:ext>
            </a:extLst>
          </p:cNvPr>
          <p:cNvSpPr txBox="1">
            <a:spLocks/>
          </p:cNvSpPr>
          <p:nvPr/>
        </p:nvSpPr>
        <p:spPr>
          <a:xfrm>
            <a:off x="4893027" y="9895892"/>
            <a:ext cx="8381999" cy="6096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3947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touching lives, spreading smiles…</a:t>
            </a:r>
          </a:p>
        </p:txBody>
      </p:sp>
      <p:pic>
        <p:nvPicPr>
          <p:cNvPr id="41" name="Content Placeholder 59">
            <a:extLst>
              <a:ext uri="{FF2B5EF4-FFF2-40B4-BE49-F238E27FC236}">
                <a16:creationId xmlns:a16="http://schemas.microsoft.com/office/drawing/2014/main" xmlns="" id="{CFCDA5A2-E382-45A4-90B7-4E1FBABCF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17" y="509649"/>
            <a:ext cx="1436799" cy="1432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EB6F70-49E2-72B2-F3BA-E32ECF84DE2F}"/>
              </a:ext>
            </a:extLst>
          </p:cNvPr>
          <p:cNvSpPr txBox="1"/>
          <p:nvPr/>
        </p:nvSpPr>
        <p:spPr>
          <a:xfrm>
            <a:off x="426395" y="1332861"/>
            <a:ext cx="13503457" cy="749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3200" b="1" dirty="0"/>
              <a:t>Q: Can I submit claims without TPA?</a:t>
            </a:r>
            <a:r>
              <a:rPr lang="en-IN" sz="3200" dirty="0"/>
              <a:t> </a:t>
            </a:r>
          </a:p>
          <a:p>
            <a:pPr lvl="0"/>
            <a:r>
              <a:rPr lang="en-IN" sz="3200" dirty="0"/>
              <a:t>A: No, TPA processing is mandatory in TPA-based locations.</a:t>
            </a:r>
          </a:p>
          <a:p>
            <a:pPr lvl="0"/>
            <a:endParaRPr lang="en-IN" sz="3200" dirty="0"/>
          </a:p>
          <a:p>
            <a:pPr lvl="0"/>
            <a:r>
              <a:rPr lang="en-IN" sz="3200" b="1" dirty="0"/>
              <a:t>Q: What if my claim amount is reduced?</a:t>
            </a:r>
            <a:r>
              <a:rPr lang="en-IN" sz="3200" dirty="0"/>
              <a:t> </a:t>
            </a:r>
          </a:p>
          <a:p>
            <a:pPr lvl="0"/>
            <a:r>
              <a:rPr lang="en-IN" sz="3200" dirty="0"/>
              <a:t>A: TPA provides comments; contact them for clarification.</a:t>
            </a:r>
          </a:p>
          <a:p>
            <a:pPr lvl="0"/>
            <a:endParaRPr lang="en-IN" sz="3200" dirty="0"/>
          </a:p>
          <a:p>
            <a:pPr lvl="0"/>
            <a:r>
              <a:rPr lang="en-IN" sz="3200" b="1" dirty="0"/>
              <a:t>Q: How long does processing take?</a:t>
            </a:r>
            <a:r>
              <a:rPr lang="en-IN" sz="3200" dirty="0"/>
              <a:t> </a:t>
            </a:r>
          </a:p>
          <a:p>
            <a:pPr lvl="0"/>
            <a:r>
              <a:rPr lang="en-IN" sz="3200" dirty="0"/>
              <a:t>A: Depends on TPA review and approvals; aim for timely submissions.</a:t>
            </a:r>
          </a:p>
          <a:p>
            <a:pPr lvl="0"/>
            <a:endParaRPr lang="en-IN" sz="3200" dirty="0"/>
          </a:p>
          <a:p>
            <a:pPr lvl="0"/>
            <a:r>
              <a:rPr lang="en-IN" sz="3200" b="1" dirty="0"/>
              <a:t>Q: Do I need attachments in the system?</a:t>
            </a:r>
            <a:r>
              <a:rPr lang="en-IN" sz="3200" dirty="0"/>
              <a:t> </a:t>
            </a:r>
          </a:p>
          <a:p>
            <a:pPr lvl="0"/>
            <a:r>
              <a:rPr lang="en-IN" sz="3200" dirty="0"/>
              <a:t>A: No longer mandatory digitally, but physical docs are required at TPA.</a:t>
            </a:r>
          </a:p>
          <a:p>
            <a:pPr lvl="0"/>
            <a:endParaRPr lang="en-IN" sz="3200" dirty="0"/>
          </a:p>
          <a:p>
            <a:pPr lvl="0"/>
            <a:r>
              <a:rPr lang="en-IN" sz="3200" b="1" dirty="0"/>
              <a:t>Q: Who to contact for issues related to Medical Reimbursement?</a:t>
            </a:r>
            <a:r>
              <a:rPr lang="en-IN" sz="3200" dirty="0"/>
              <a:t> </a:t>
            </a:r>
          </a:p>
          <a:p>
            <a:pPr lvl="0"/>
            <a:r>
              <a:rPr lang="en-IN" sz="3200" dirty="0"/>
              <a:t>A: TPA helpdesk.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9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0193E7-FABC-A456-8EC4-31D18FB55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>
            <a:extLst>
              <a:ext uri="{FF2B5EF4-FFF2-40B4-BE49-F238E27FC236}">
                <a16:creationId xmlns:a16="http://schemas.microsoft.com/office/drawing/2014/main" xmlns="" id="{045DE548-A3EF-E1C6-090E-C58B7DA2D3E8}"/>
              </a:ext>
            </a:extLst>
          </p:cNvPr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  <a:solidFill>
            <a:srgbClr val="00A280"/>
          </a:solidFill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5B5395DD-6BE5-2828-EC48-6CB38C106EC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6CEA551C-9F02-43A7-F953-F0C82EE57071}"/>
              </a:ext>
            </a:extLst>
          </p:cNvPr>
          <p:cNvSpPr txBox="1"/>
          <p:nvPr/>
        </p:nvSpPr>
        <p:spPr>
          <a:xfrm>
            <a:off x="381000" y="273224"/>
            <a:ext cx="13334901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199"/>
              </a:lnSpc>
              <a:spcBef>
                <a:spcPct val="0"/>
              </a:spcBef>
            </a:pPr>
            <a:r>
              <a:rPr lang="en-US" sz="36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Contact Information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3736D692-3917-404C-DA5B-EF8DBDD663A5}"/>
              </a:ext>
            </a:extLst>
          </p:cNvPr>
          <p:cNvGrpSpPr/>
          <p:nvPr/>
        </p:nvGrpSpPr>
        <p:grpSpPr>
          <a:xfrm>
            <a:off x="16108166" y="2827285"/>
            <a:ext cx="2977778" cy="2578770"/>
            <a:chOff x="0" y="0"/>
            <a:chExt cx="3619627" cy="3134614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E54BDEBA-8961-8A4F-C962-2B8C0FE9E304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xmlns="" id="{A2A5BCE5-4C6A-23EC-8D3F-A12B73812A41}"/>
              </a:ext>
            </a:extLst>
          </p:cNvPr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  <a:solidFill>
            <a:srgbClr val="D6D6D6"/>
          </a:solidFill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78D276A2-C0E2-40B7-1746-FE1AEF4847F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5" name="Picture 34" descr="D:\Personal\Amruta\Atos_presentation\seprator_02.png">
            <a:extLst>
              <a:ext uri="{FF2B5EF4-FFF2-40B4-BE49-F238E27FC236}">
                <a16:creationId xmlns:a16="http://schemas.microsoft.com/office/drawing/2014/main" xmlns="" id="{9EEBAB96-611B-82D9-011C-3482C1ED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" y="9607467"/>
            <a:ext cx="16110654" cy="6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A30B27B-63D3-2CAA-92C0-BAF1B078C579}"/>
              </a:ext>
            </a:extLst>
          </p:cNvPr>
          <p:cNvCxnSpPr>
            <a:cxnSpLocks/>
          </p:cNvCxnSpPr>
          <p:nvPr/>
        </p:nvCxnSpPr>
        <p:spPr>
          <a:xfrm>
            <a:off x="1981200" y="9637546"/>
            <a:ext cx="138965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4567C57F-4529-7BED-40B3-DDB5D9124687}"/>
              </a:ext>
            </a:extLst>
          </p:cNvPr>
          <p:cNvSpPr txBox="1">
            <a:spLocks/>
          </p:cNvSpPr>
          <p:nvPr/>
        </p:nvSpPr>
        <p:spPr>
          <a:xfrm>
            <a:off x="4893027" y="9895892"/>
            <a:ext cx="8381999" cy="6096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3947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touching lives, spreading smiles…</a:t>
            </a:r>
          </a:p>
        </p:txBody>
      </p:sp>
      <p:pic>
        <p:nvPicPr>
          <p:cNvPr id="41" name="Content Placeholder 59">
            <a:extLst>
              <a:ext uri="{FF2B5EF4-FFF2-40B4-BE49-F238E27FC236}">
                <a16:creationId xmlns:a16="http://schemas.microsoft.com/office/drawing/2014/main" xmlns="" id="{04A1D114-D799-3DB1-57E8-343360337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17" y="509649"/>
            <a:ext cx="1436799" cy="1432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ECDBEB-21A0-C743-C91F-2636C3151001}"/>
              </a:ext>
            </a:extLst>
          </p:cNvPr>
          <p:cNvSpPr txBox="1"/>
          <p:nvPr/>
        </p:nvSpPr>
        <p:spPr>
          <a:xfrm>
            <a:off x="426395" y="1332861"/>
            <a:ext cx="13503457" cy="794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b="1" dirty="0"/>
          </a:p>
          <a:p>
            <a:endParaRPr lang="en-IN" b="1" dirty="0"/>
          </a:p>
          <a:p>
            <a:r>
              <a:rPr lang="en-IN" sz="3200" b="1" dirty="0"/>
              <a:t>Contacts:</a:t>
            </a:r>
            <a:endParaRPr lang="en-IN" sz="3200" dirty="0"/>
          </a:p>
          <a:p>
            <a:r>
              <a:rPr lang="en-IN" sz="3200" b="1" dirty="0">
                <a:solidFill>
                  <a:srgbClr val="FF0000"/>
                </a:solidFill>
              </a:rPr>
              <a:t>TPA Helpdesk: </a:t>
            </a:r>
            <a:r>
              <a:rPr lang="en-IN" sz="2400" b="1" dirty="0">
                <a:solidFill>
                  <a:srgbClr val="FF0000"/>
                </a:solidFill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ongc.helpdesk@mdindianetworx.com </a:t>
            </a:r>
            <a:r>
              <a:rPr lang="en-IN" sz="2400" b="1" dirty="0">
                <a:solidFill>
                  <a:srgbClr val="FF0000"/>
                </a:solidFill>
              </a:rPr>
              <a:t>/8956750117]</a:t>
            </a:r>
          </a:p>
          <a:p>
            <a:pPr lvl="0"/>
            <a:r>
              <a:rPr lang="en-US" sz="2400" b="1" dirty="0" err="1">
                <a:latin typeface="Abadi" panose="020B0604020104020204" pitchFamily="34" charset="0"/>
              </a:rPr>
              <a:t>MDIndia</a:t>
            </a:r>
            <a:r>
              <a:rPr lang="en-US" sz="2400" b="1" dirty="0">
                <a:latin typeface="Abadi" panose="020B0604020104020204" pitchFamily="34" charset="0"/>
              </a:rPr>
              <a:t> Healthcare </a:t>
            </a:r>
            <a:r>
              <a:rPr lang="en-US" sz="2400" b="1" dirty="0" err="1">
                <a:latin typeface="Abadi" panose="020B0604020104020204" pitchFamily="34" charset="0"/>
              </a:rPr>
              <a:t>Networx</a:t>
            </a:r>
            <a:r>
              <a:rPr lang="en-US" sz="2400" b="1" dirty="0">
                <a:latin typeface="Abadi" panose="020B0604020104020204" pitchFamily="34" charset="0"/>
              </a:rPr>
              <a:t> Pvt. Ltd.</a:t>
            </a:r>
          </a:p>
          <a:p>
            <a:pPr lvl="0"/>
            <a:r>
              <a:rPr lang="en-US" sz="2400" b="1" dirty="0">
                <a:latin typeface="Abadi" panose="020B0604020104020204" pitchFamily="34" charset="0"/>
              </a:rPr>
              <a:t>c/o – Separated Employee Section,</a:t>
            </a:r>
          </a:p>
          <a:p>
            <a:pPr lvl="0"/>
            <a:r>
              <a:rPr lang="en-US" sz="2400" b="1" dirty="0">
                <a:latin typeface="Abadi" panose="020B0604020104020204" pitchFamily="34" charset="0"/>
              </a:rPr>
              <a:t>ONGC, 6</a:t>
            </a:r>
            <a:r>
              <a:rPr lang="en-US" sz="2400" b="1" baseline="30000" dirty="0">
                <a:latin typeface="Abadi" panose="020B0604020104020204" pitchFamily="34" charset="0"/>
              </a:rPr>
              <a:t>th</a:t>
            </a:r>
            <a:r>
              <a:rPr lang="en-US" sz="2400" b="1" dirty="0">
                <a:latin typeface="Abadi" panose="020B0604020104020204" pitchFamily="34" charset="0"/>
              </a:rPr>
              <a:t> Floor, Core 4,</a:t>
            </a:r>
          </a:p>
          <a:p>
            <a:pPr lvl="0"/>
            <a:r>
              <a:rPr lang="en-US" sz="2400" b="1" dirty="0">
                <a:latin typeface="Abadi" panose="020B0604020104020204" pitchFamily="34" charset="0"/>
              </a:rPr>
              <a:t>SCOPE Minar, Laxmi Nagar,</a:t>
            </a:r>
          </a:p>
          <a:p>
            <a:pPr lvl="0"/>
            <a:r>
              <a:rPr lang="en-US" sz="2400" b="1" dirty="0">
                <a:latin typeface="Abadi" panose="020B0604020104020204" pitchFamily="34" charset="0"/>
              </a:rPr>
              <a:t>New Delhi</a:t>
            </a:r>
          </a:p>
          <a:p>
            <a:pPr lvl="0"/>
            <a:r>
              <a:rPr lang="en-US" sz="2400" dirty="0">
                <a:latin typeface="Abadi" panose="020B0604020104020204" pitchFamily="34" charset="0"/>
              </a:rPr>
              <a:t>Email Address: ongc.helpdesk@mdindianetworx.com </a:t>
            </a:r>
          </a:p>
          <a:p>
            <a:pPr lvl="0"/>
            <a:r>
              <a:rPr lang="en-US" sz="2400" dirty="0">
                <a:latin typeface="Abadi" panose="020B0604020104020204" pitchFamily="34" charset="0"/>
              </a:rPr>
              <a:t>Landline :</a:t>
            </a:r>
          </a:p>
          <a:p>
            <a:pPr lvl="0"/>
            <a:r>
              <a:rPr lang="en-US" sz="2400" dirty="0">
                <a:latin typeface="Abadi" panose="020B0604020104020204" pitchFamily="34" charset="0"/>
              </a:rPr>
              <a:t>Toll Free:  1800-267-9960</a:t>
            </a:r>
          </a:p>
          <a:p>
            <a:pPr lvl="0"/>
            <a:r>
              <a:rPr lang="en-US" sz="2400" dirty="0">
                <a:latin typeface="Abadi" panose="020B0604020104020204" pitchFamily="34" charset="0"/>
              </a:rPr>
              <a:t>Visit us @ www.mdindiaonline.com</a:t>
            </a:r>
          </a:p>
          <a:p>
            <a:pPr lvl="0"/>
            <a:endParaRPr lang="en-IN" sz="3200" dirty="0"/>
          </a:p>
          <a:p>
            <a:pPr lvl="0"/>
            <a:r>
              <a:rPr lang="en-IN" sz="3200" dirty="0">
                <a:solidFill>
                  <a:srgbClr val="FF0000"/>
                </a:solidFill>
              </a:rPr>
              <a:t>Separated Establishment Section: [seedelhi@ongc.co.in/011-22406513, 6615, 6668, 6665, 6617, ]</a:t>
            </a:r>
          </a:p>
          <a:p>
            <a:pPr lvl="0"/>
            <a:endParaRPr lang="en-IN" sz="3200" dirty="0">
              <a:solidFill>
                <a:srgbClr val="FF0000"/>
              </a:solidFill>
            </a:endParaRPr>
          </a:p>
          <a:p>
            <a:pPr lvl="0"/>
            <a:r>
              <a:rPr lang="en-IN" sz="3200" dirty="0">
                <a:solidFill>
                  <a:srgbClr val="FF0000"/>
                </a:solidFill>
              </a:rPr>
              <a:t>System Support (Bandhan/SAP): [editorspeak@ongc.co.in]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N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9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0193E7-FABC-A456-8EC4-31D18FB55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>
            <a:extLst>
              <a:ext uri="{FF2B5EF4-FFF2-40B4-BE49-F238E27FC236}">
                <a16:creationId xmlns:a16="http://schemas.microsoft.com/office/drawing/2014/main" xmlns="" id="{045DE548-A3EF-E1C6-090E-C58B7DA2D3E8}"/>
              </a:ext>
            </a:extLst>
          </p:cNvPr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  <a:solidFill>
            <a:srgbClr val="00A280"/>
          </a:solidFill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5B5395DD-6BE5-2828-EC48-6CB38C106EC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6CEA551C-9F02-43A7-F953-F0C82EE57071}"/>
              </a:ext>
            </a:extLst>
          </p:cNvPr>
          <p:cNvSpPr txBox="1"/>
          <p:nvPr/>
        </p:nvSpPr>
        <p:spPr>
          <a:xfrm>
            <a:off x="381000" y="273224"/>
            <a:ext cx="1333490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199"/>
              </a:lnSpc>
              <a:spcBef>
                <a:spcPct val="0"/>
              </a:spcBef>
            </a:pPr>
            <a:r>
              <a:rPr lang="en-US" sz="3600" b="1" spc="-84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To view the status of submitted Medical claims:</a:t>
            </a:r>
            <a:endParaRPr lang="en-US" sz="3600" b="1" spc="-84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3736D692-3917-404C-DA5B-EF8DBDD663A5}"/>
              </a:ext>
            </a:extLst>
          </p:cNvPr>
          <p:cNvGrpSpPr/>
          <p:nvPr/>
        </p:nvGrpSpPr>
        <p:grpSpPr>
          <a:xfrm>
            <a:off x="16108166" y="2827285"/>
            <a:ext cx="2977778" cy="2578770"/>
            <a:chOff x="0" y="0"/>
            <a:chExt cx="3619627" cy="3134614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E54BDEBA-8961-8A4F-C962-2B8C0FE9E304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xmlns="" id="{A2A5BCE5-4C6A-23EC-8D3F-A12B73812A41}"/>
              </a:ext>
            </a:extLst>
          </p:cNvPr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  <a:solidFill>
            <a:srgbClr val="D6D6D6"/>
          </a:solidFill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78D276A2-C0E2-40B7-1746-FE1AEF4847F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5" name="Picture 34" descr="D:\Personal\Amruta\Atos_presentation\seprator_02.png">
            <a:extLst>
              <a:ext uri="{FF2B5EF4-FFF2-40B4-BE49-F238E27FC236}">
                <a16:creationId xmlns:a16="http://schemas.microsoft.com/office/drawing/2014/main" xmlns="" id="{9EEBAB96-611B-82D9-011C-3482C1ED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" y="9607467"/>
            <a:ext cx="16110654" cy="6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A30B27B-63D3-2CAA-92C0-BAF1B078C579}"/>
              </a:ext>
            </a:extLst>
          </p:cNvPr>
          <p:cNvCxnSpPr>
            <a:cxnSpLocks/>
          </p:cNvCxnSpPr>
          <p:nvPr/>
        </p:nvCxnSpPr>
        <p:spPr>
          <a:xfrm>
            <a:off x="1981200" y="9637546"/>
            <a:ext cx="138965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4567C57F-4529-7BED-40B3-DDB5D9124687}"/>
              </a:ext>
            </a:extLst>
          </p:cNvPr>
          <p:cNvSpPr txBox="1">
            <a:spLocks/>
          </p:cNvSpPr>
          <p:nvPr/>
        </p:nvSpPr>
        <p:spPr>
          <a:xfrm>
            <a:off x="4893027" y="9895892"/>
            <a:ext cx="8381999" cy="6096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3947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touching lives, spreading smiles…</a:t>
            </a:r>
          </a:p>
        </p:txBody>
      </p:sp>
      <p:pic>
        <p:nvPicPr>
          <p:cNvPr id="41" name="Content Placeholder 59">
            <a:extLst>
              <a:ext uri="{FF2B5EF4-FFF2-40B4-BE49-F238E27FC236}">
                <a16:creationId xmlns:a16="http://schemas.microsoft.com/office/drawing/2014/main" xmlns="" id="{04A1D114-D799-3DB1-57E8-343360337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17" y="509649"/>
            <a:ext cx="1436799" cy="143201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1744565"/>
              </p:ext>
            </p:extLst>
          </p:nvPr>
        </p:nvGraphicFramePr>
        <p:xfrm>
          <a:off x="381000" y="1764718"/>
          <a:ext cx="14502827" cy="7036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8621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0193E7-FABC-A456-8EC4-31D18FB55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>
            <a:extLst>
              <a:ext uri="{FF2B5EF4-FFF2-40B4-BE49-F238E27FC236}">
                <a16:creationId xmlns:a16="http://schemas.microsoft.com/office/drawing/2014/main" xmlns="" id="{045DE548-A3EF-E1C6-090E-C58B7DA2D3E8}"/>
              </a:ext>
            </a:extLst>
          </p:cNvPr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  <a:solidFill>
            <a:srgbClr val="00A280"/>
          </a:solidFill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5B5395DD-6BE5-2828-EC48-6CB38C106EC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6CEA551C-9F02-43A7-F953-F0C82EE57071}"/>
              </a:ext>
            </a:extLst>
          </p:cNvPr>
          <p:cNvSpPr txBox="1"/>
          <p:nvPr/>
        </p:nvSpPr>
        <p:spPr>
          <a:xfrm>
            <a:off x="381000" y="273224"/>
            <a:ext cx="13334901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199"/>
              </a:lnSpc>
              <a:spcBef>
                <a:spcPct val="0"/>
              </a:spcBef>
            </a:pPr>
            <a:r>
              <a:rPr lang="en-US" sz="36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Display of </a:t>
            </a:r>
            <a:r>
              <a:rPr lang="en-US" sz="3600" b="1" spc="-84" dirty="0" err="1">
                <a:solidFill>
                  <a:srgbClr val="C00000"/>
                </a:solidFill>
                <a:latin typeface="Arial Narrow" panose="020B0606020202030204" pitchFamily="34" charset="0"/>
              </a:rPr>
              <a:t>Bandhan</a:t>
            </a:r>
            <a:r>
              <a:rPr lang="en-US" sz="3600" b="1" spc="-84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3736D692-3917-404C-DA5B-EF8DBDD663A5}"/>
              </a:ext>
            </a:extLst>
          </p:cNvPr>
          <p:cNvGrpSpPr/>
          <p:nvPr/>
        </p:nvGrpSpPr>
        <p:grpSpPr>
          <a:xfrm>
            <a:off x="16108166" y="2827285"/>
            <a:ext cx="2977778" cy="2578770"/>
            <a:chOff x="0" y="0"/>
            <a:chExt cx="3619627" cy="3134614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E54BDEBA-8961-8A4F-C962-2B8C0FE9E304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xmlns="" id="{A2A5BCE5-4C6A-23EC-8D3F-A12B73812A41}"/>
              </a:ext>
            </a:extLst>
          </p:cNvPr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  <a:solidFill>
            <a:srgbClr val="D6D6D6"/>
          </a:solidFill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78D276A2-C0E2-40B7-1746-FE1AEF4847F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5" name="Picture 34" descr="D:\Personal\Amruta\Atos_presentation\seprator_02.png">
            <a:extLst>
              <a:ext uri="{FF2B5EF4-FFF2-40B4-BE49-F238E27FC236}">
                <a16:creationId xmlns:a16="http://schemas.microsoft.com/office/drawing/2014/main" xmlns="" id="{9EEBAB96-611B-82D9-011C-3482C1ED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" y="9607467"/>
            <a:ext cx="16110654" cy="6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A30B27B-63D3-2CAA-92C0-BAF1B078C579}"/>
              </a:ext>
            </a:extLst>
          </p:cNvPr>
          <p:cNvCxnSpPr>
            <a:cxnSpLocks/>
          </p:cNvCxnSpPr>
          <p:nvPr/>
        </p:nvCxnSpPr>
        <p:spPr>
          <a:xfrm>
            <a:off x="1981200" y="9637546"/>
            <a:ext cx="138965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4567C57F-4529-7BED-40B3-DDB5D9124687}"/>
              </a:ext>
            </a:extLst>
          </p:cNvPr>
          <p:cNvSpPr txBox="1">
            <a:spLocks/>
          </p:cNvSpPr>
          <p:nvPr/>
        </p:nvSpPr>
        <p:spPr>
          <a:xfrm>
            <a:off x="4893027" y="9895892"/>
            <a:ext cx="8381999" cy="609600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39471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touching lives, spreading smiles…</a:t>
            </a:r>
          </a:p>
        </p:txBody>
      </p:sp>
      <p:pic>
        <p:nvPicPr>
          <p:cNvPr id="41" name="Content Placeholder 59">
            <a:extLst>
              <a:ext uri="{FF2B5EF4-FFF2-40B4-BE49-F238E27FC236}">
                <a16:creationId xmlns:a16="http://schemas.microsoft.com/office/drawing/2014/main" xmlns="" id="{04A1D114-D799-3DB1-57E8-343360337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17" y="509649"/>
            <a:ext cx="1436799" cy="1432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4719"/>
            <a:ext cx="5410200" cy="7199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67" y="1683983"/>
            <a:ext cx="5278090" cy="74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394</Words>
  <Application>Microsoft Office PowerPoint</Application>
  <PresentationFormat>Custom</PresentationFormat>
  <Paragraphs>154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 Narrow</vt:lpstr>
      <vt:lpstr>Wingdings</vt:lpstr>
      <vt:lpstr>Arial</vt:lpstr>
      <vt:lpstr>Abadi</vt:lpstr>
      <vt:lpstr>Calibri</vt:lpstr>
      <vt:lpstr>Symbol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Green Light Green White Corporate Geometric Company Internal Deck Business Presentation</dc:title>
  <dc:creator>CHANDRA SHEKHAR RABHA-94324</dc:creator>
  <cp:lastModifiedBy>SAUMYA SRIVASTAVA-126753</cp:lastModifiedBy>
  <cp:revision>134</cp:revision>
  <dcterms:created xsi:type="dcterms:W3CDTF">2006-08-16T00:00:00Z</dcterms:created>
  <dcterms:modified xsi:type="dcterms:W3CDTF">2025-09-01T05:44:05Z</dcterms:modified>
  <dc:identifier>DAFyAZLNxaI</dc:identifier>
</cp:coreProperties>
</file>